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62" r:id="rId4"/>
    <p:sldId id="257" r:id="rId5"/>
    <p:sldId id="258" r:id="rId6"/>
    <p:sldId id="260" r:id="rId7"/>
    <p:sldId id="259" r:id="rId8"/>
    <p:sldId id="27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1C9B3A6-1A95-480D-97C6-ACAF6890F357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1051-E458-4C04-9A5A-77BAEE6BEF24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66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B3A6-1A95-480D-97C6-ACAF6890F357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1051-E458-4C04-9A5A-77BAEE6BEF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179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B3A6-1A95-480D-97C6-ACAF6890F357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1051-E458-4C04-9A5A-77BAEE6BEF24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3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B3A6-1A95-480D-97C6-ACAF6890F357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1051-E458-4C04-9A5A-77BAEE6BEF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78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B3A6-1A95-480D-97C6-ACAF6890F357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1051-E458-4C04-9A5A-77BAEE6BEF24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44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B3A6-1A95-480D-97C6-ACAF6890F357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1051-E458-4C04-9A5A-77BAEE6BEF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885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B3A6-1A95-480D-97C6-ACAF6890F357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1051-E458-4C04-9A5A-77BAEE6BEF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725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B3A6-1A95-480D-97C6-ACAF6890F357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1051-E458-4C04-9A5A-77BAEE6BEF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883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B3A6-1A95-480D-97C6-ACAF6890F357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1051-E458-4C04-9A5A-77BAEE6BEF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80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B3A6-1A95-480D-97C6-ACAF6890F357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1051-E458-4C04-9A5A-77BAEE6BEF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51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B3A6-1A95-480D-97C6-ACAF6890F357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1051-E458-4C04-9A5A-77BAEE6BEF24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50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1C9B3A6-1A95-480D-97C6-ACAF6890F357}" type="datetimeFigureOut">
              <a:rPr lang="tr-TR" smtClean="0"/>
              <a:t>25.02.2020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38D1051-E458-4C04-9A5A-77BAEE6BEF24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5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vlana.yok.gov.tr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uluslararasi.karabuk.edu.tr/mevlana" TargetMode="External"/><Relationship Id="rId4" Type="http://schemas.openxmlformats.org/officeDocument/2006/relationships/hyperlink" Target="mailto:mevlana@karabuk.edu.t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0" y="4581127"/>
            <a:ext cx="6012160" cy="792089"/>
          </a:xfrm>
        </p:spPr>
        <p:txBody>
          <a:bodyPr>
            <a:normAutofit/>
          </a:bodyPr>
          <a:lstStyle/>
          <a:p>
            <a:r>
              <a:rPr lang="tr-TR" sz="4000" dirty="0"/>
              <a:t>MEVLANA EXCHANGE PROGRAMME</a:t>
            </a:r>
          </a:p>
        </p:txBody>
      </p:sp>
      <p:pic>
        <p:nvPicPr>
          <p:cNvPr id="1026" name="Picture 2" descr="C:\Users\ilyas-UA\Desktop\mevlanaa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5373216"/>
            <a:ext cx="2256831" cy="149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lyas-UA\Desktop\layout_set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23178"/>
            <a:ext cx="2832378" cy="141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 descr="tekerlek içeren bir resim&#10;&#10;Açıklama otomatik olarak oluşturuldu">
            <a:extLst>
              <a:ext uri="{FF2B5EF4-FFF2-40B4-BE49-F238E27FC236}">
                <a16:creationId xmlns:a16="http://schemas.microsoft.com/office/drawing/2014/main" id="{E1D21C6A-0464-49BF-9814-35B535639F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136" y="5373216"/>
            <a:ext cx="1767546" cy="1416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239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Application </a:t>
            </a:r>
            <a:r>
              <a:rPr lang="tr-TR" dirty="0"/>
              <a:t>r</a:t>
            </a:r>
            <a:r>
              <a:rPr lang="en-US" dirty="0" err="1"/>
              <a:t>equirements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br>
              <a:rPr lang="tr-TR" dirty="0"/>
            </a:b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staff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There</a:t>
            </a:r>
            <a:r>
              <a:rPr lang="tr-TR" dirty="0"/>
              <a:t> is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application</a:t>
            </a:r>
            <a:r>
              <a:rPr lang="tr-TR" dirty="0"/>
              <a:t> </a:t>
            </a:r>
            <a:r>
              <a:rPr lang="tr-TR" dirty="0" err="1"/>
              <a:t>requirement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staff</a:t>
            </a:r>
            <a:r>
              <a:rPr lang="tr-TR" dirty="0"/>
              <a:t>, but </a:t>
            </a:r>
            <a:r>
              <a:rPr lang="tr-TR" dirty="0" err="1"/>
              <a:t>academic</a:t>
            </a:r>
            <a:r>
              <a:rPr lang="tr-TR" dirty="0"/>
              <a:t> </a:t>
            </a:r>
            <a:r>
              <a:rPr lang="tr-TR" dirty="0" err="1"/>
              <a:t>staff</a:t>
            </a:r>
            <a:r>
              <a:rPr lang="tr-TR" dirty="0"/>
              <a:t> </a:t>
            </a:r>
            <a:r>
              <a:rPr lang="tr-TR" dirty="0" err="1"/>
              <a:t>must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enough</a:t>
            </a:r>
            <a:r>
              <a:rPr lang="tr-TR" dirty="0"/>
              <a:t> English </a:t>
            </a:r>
            <a:r>
              <a:rPr lang="tr-TR" dirty="0" err="1"/>
              <a:t>language</a:t>
            </a:r>
            <a:r>
              <a:rPr lang="tr-TR" dirty="0"/>
              <a:t> </a:t>
            </a:r>
            <a:r>
              <a:rPr lang="tr-TR" dirty="0" err="1"/>
              <a:t>knowledge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</a:t>
            </a:r>
            <a:r>
              <a:rPr lang="tr-TR" dirty="0" err="1"/>
              <a:t>lectures</a:t>
            </a:r>
            <a:r>
              <a:rPr lang="tr-TR" dirty="0"/>
              <a:t>.</a:t>
            </a:r>
          </a:p>
          <a:p>
            <a:r>
              <a:rPr lang="en-US" dirty="0"/>
              <a:t>In the scope of mobility, academic activities of academic staff can</a:t>
            </a:r>
            <a:r>
              <a:rPr lang="tr-TR" dirty="0"/>
              <a:t> </a:t>
            </a:r>
            <a:r>
              <a:rPr lang="en-US" dirty="0"/>
              <a:t>not be less than total six hours weekly.</a:t>
            </a:r>
            <a:endParaRPr lang="tr-TR" dirty="0"/>
          </a:p>
          <a:p>
            <a:r>
              <a:rPr lang="en-US" dirty="0"/>
              <a:t>In hourly calculation of the activities performed by academic staff, courses are considered. If course</a:t>
            </a:r>
            <a:r>
              <a:rPr lang="tr-TR" dirty="0"/>
              <a:t> </a:t>
            </a:r>
            <a:r>
              <a:rPr lang="en-US" dirty="0"/>
              <a:t>hours do not complete six hours, academic activities like seminars, panels or conferences are evaluated</a:t>
            </a:r>
            <a:r>
              <a:rPr lang="tr-TR" dirty="0"/>
              <a:t> </a:t>
            </a:r>
            <a:r>
              <a:rPr lang="en-US" dirty="0"/>
              <a:t>in this context. </a:t>
            </a:r>
            <a:endParaRPr lang="tr-TR" dirty="0"/>
          </a:p>
          <a:p>
            <a:r>
              <a:rPr lang="en-US" dirty="0"/>
              <a:t>Academic staff mobility plans which do not contain lectures shall not be considered</a:t>
            </a:r>
            <a:r>
              <a:rPr lang="tr-TR" dirty="0"/>
              <a:t> </a:t>
            </a:r>
            <a:r>
              <a:rPr lang="en-US" dirty="0"/>
              <a:t>within </a:t>
            </a:r>
            <a:r>
              <a:rPr lang="en-US" dirty="0" err="1"/>
              <a:t>Mevlana</a:t>
            </a:r>
            <a:r>
              <a:rPr lang="en-US" dirty="0"/>
              <a:t> Exchange </a:t>
            </a:r>
            <a:r>
              <a:rPr lang="en-US" dirty="0" err="1"/>
              <a:t>Programme</a:t>
            </a:r>
            <a:r>
              <a:rPr lang="en-US" dirty="0"/>
              <a:t> and accepted for the Exchange.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647C70C7-BCEE-4201-AF02-3FE6F7D60E2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897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            How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apply</a:t>
            </a:r>
            <a:r>
              <a:rPr lang="tr-TR" dirty="0"/>
              <a:t>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students may apply to the </a:t>
            </a:r>
            <a:r>
              <a:rPr lang="en-US" dirty="0" err="1"/>
              <a:t>Mevlana</a:t>
            </a:r>
            <a:r>
              <a:rPr lang="en-US" dirty="0"/>
              <a:t> Exchange </a:t>
            </a:r>
            <a:r>
              <a:rPr lang="en-US" dirty="0" err="1"/>
              <a:t>Programme</a:t>
            </a:r>
            <a:r>
              <a:rPr lang="en-US" dirty="0"/>
              <a:t> unit of his/her university after filling the</a:t>
            </a:r>
            <a:r>
              <a:rPr lang="tr-TR" dirty="0"/>
              <a:t> </a:t>
            </a:r>
            <a:r>
              <a:rPr lang="en-US" dirty="0"/>
              <a:t>required forms in https://mevlana.yok.gov.tr properly.</a:t>
            </a:r>
            <a:endParaRPr lang="tr-TR" dirty="0"/>
          </a:p>
          <a:p>
            <a:r>
              <a:rPr lang="en-US" dirty="0"/>
              <a:t>All academic staff, working in higher education institutions with </a:t>
            </a:r>
            <a:r>
              <a:rPr lang="en-US" dirty="0" err="1"/>
              <a:t>Mevlana</a:t>
            </a:r>
            <a:r>
              <a:rPr lang="en-US" dirty="0"/>
              <a:t> Exchange Protocol, may also</a:t>
            </a:r>
            <a:r>
              <a:rPr lang="tr-TR" dirty="0"/>
              <a:t> </a:t>
            </a:r>
            <a:r>
              <a:rPr lang="en-US" dirty="0"/>
              <a:t>apply to </a:t>
            </a:r>
            <a:r>
              <a:rPr lang="en-US" dirty="0" err="1"/>
              <a:t>Mevlana</a:t>
            </a:r>
            <a:r>
              <a:rPr lang="en-US" dirty="0"/>
              <a:t> Exchange </a:t>
            </a:r>
            <a:r>
              <a:rPr lang="en-US" dirty="0" err="1"/>
              <a:t>Programme</a:t>
            </a:r>
            <a:r>
              <a:rPr lang="en-US" dirty="0"/>
              <a:t> coordination offices of their institutions.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37D4BD66-BB2C-40FE-82CD-B801DC9A200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773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43432" y="764704"/>
            <a:ext cx="7467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How many times and how long can we participate in </a:t>
            </a:r>
            <a:r>
              <a:rPr lang="en-US" sz="2400" dirty="0" err="1"/>
              <a:t>Mevlana</a:t>
            </a:r>
            <a:r>
              <a:rPr lang="en-US" sz="2400" dirty="0"/>
              <a:t> Exchange </a:t>
            </a:r>
            <a:r>
              <a:rPr lang="en-US" sz="2400" dirty="0" err="1"/>
              <a:t>Programme</a:t>
            </a:r>
            <a:r>
              <a:rPr lang="en-US" sz="2400" dirty="0"/>
              <a:t>?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may study abroad for one (minimum) or two (maximum) semesters. Semester periods may</a:t>
            </a:r>
            <a:r>
              <a:rPr lang="tr-TR" dirty="0"/>
              <a:t> </a:t>
            </a:r>
            <a:r>
              <a:rPr lang="en-US" dirty="0"/>
              <a:t>be different considering the education systems but the total exchange period can not exceed one academic</a:t>
            </a:r>
            <a:r>
              <a:rPr lang="tr-TR" dirty="0"/>
              <a:t> </a:t>
            </a:r>
            <a:r>
              <a:rPr lang="tr-TR" dirty="0" err="1"/>
              <a:t>year</a:t>
            </a:r>
            <a:r>
              <a:rPr lang="tr-TR" dirty="0"/>
              <a:t>.</a:t>
            </a:r>
          </a:p>
          <a:p>
            <a:r>
              <a:rPr lang="en-US" dirty="0"/>
              <a:t>Academic staffs also may participate in </a:t>
            </a:r>
            <a:r>
              <a:rPr lang="en-US" dirty="0" err="1"/>
              <a:t>Mevlana</a:t>
            </a:r>
            <a:r>
              <a:rPr lang="en-US" dirty="0"/>
              <a:t> Exchange </a:t>
            </a:r>
            <a:r>
              <a:rPr lang="en-US" dirty="0" err="1"/>
              <a:t>Programme</a:t>
            </a:r>
            <a:r>
              <a:rPr lang="en-US" dirty="0"/>
              <a:t>. Academic staff may lecture</a:t>
            </a:r>
            <a:r>
              <a:rPr lang="tr-TR" dirty="0"/>
              <a:t> </a:t>
            </a:r>
            <a:r>
              <a:rPr lang="en-US" dirty="0"/>
              <a:t>abroad from one week (minimum) to three months (maximum).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AE7609DD-DCFA-4D8F-93C2-6410EBD269E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28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Do students have to pay any tuition fee when they participate in </a:t>
            </a:r>
            <a:r>
              <a:rPr lang="en-US" sz="2400" dirty="0" err="1"/>
              <a:t>Mevlana</a:t>
            </a:r>
            <a:r>
              <a:rPr lang="en-US" sz="2400" dirty="0"/>
              <a:t> Exchange </a:t>
            </a:r>
            <a:r>
              <a:rPr lang="en-US" sz="2400" dirty="0" err="1"/>
              <a:t>Programme</a:t>
            </a:r>
            <a:r>
              <a:rPr lang="en-US" sz="2400" dirty="0"/>
              <a:t>?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do not pay any tuition fees to the host institution during the </a:t>
            </a:r>
            <a:r>
              <a:rPr lang="en-US" dirty="0" err="1"/>
              <a:t>programme</a:t>
            </a:r>
            <a:r>
              <a:rPr lang="en-US" dirty="0"/>
              <a:t>, but they continue</a:t>
            </a:r>
            <a:r>
              <a:rPr lang="tr-TR" dirty="0"/>
              <a:t> </a:t>
            </a:r>
            <a:r>
              <a:rPr lang="en-US" dirty="0"/>
              <a:t>to pay the obligatory tuition fees to their home institutions. They do not pay any extra fee to the host</a:t>
            </a:r>
            <a:r>
              <a:rPr lang="tr-TR" dirty="0"/>
              <a:t> </a:t>
            </a:r>
            <a:r>
              <a:rPr lang="en-US" dirty="0"/>
              <a:t>institution within the scope of the exchange </a:t>
            </a:r>
            <a:r>
              <a:rPr lang="en-US" dirty="0" err="1"/>
              <a:t>programme</a:t>
            </a:r>
            <a:r>
              <a:rPr lang="en-US" dirty="0"/>
              <a:t>.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CE1A514-11A7-4B9D-9245-A1CEEE9EA12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138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773832"/>
            <a:ext cx="7467600" cy="1143000"/>
          </a:xfrm>
        </p:spPr>
        <p:txBody>
          <a:bodyPr>
            <a:noAutofit/>
          </a:bodyPr>
          <a:lstStyle/>
          <a:p>
            <a:r>
              <a:rPr lang="en-US" sz="2400" dirty="0"/>
              <a:t>Do the students who participate in the </a:t>
            </a:r>
            <a:r>
              <a:rPr lang="en-US" sz="2400" dirty="0" err="1"/>
              <a:t>programme</a:t>
            </a:r>
            <a:r>
              <a:rPr lang="en-US" sz="2400" dirty="0"/>
              <a:t> repeat the courses/semesters taken at the host</a:t>
            </a:r>
            <a:br>
              <a:rPr lang="en-US" sz="2400" dirty="0"/>
            </a:br>
            <a:r>
              <a:rPr lang="en-US" sz="2400" dirty="0"/>
              <a:t>institution?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916832"/>
            <a:ext cx="7467600" cy="4873752"/>
          </a:xfrm>
        </p:spPr>
        <p:txBody>
          <a:bodyPr/>
          <a:lstStyle/>
          <a:p>
            <a:r>
              <a:rPr lang="en-US" dirty="0"/>
              <a:t>As the course(s) to be taken in the host institution are officially agreed to be counted in advance within</a:t>
            </a:r>
            <a:r>
              <a:rPr lang="tr-TR" dirty="0"/>
              <a:t> </a:t>
            </a:r>
            <a:r>
              <a:rPr lang="en-US" dirty="0"/>
              <a:t>the Learning Protocol, the students do not repeat any courses/semesters when they return.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4485303-7A0B-4E62-A00D-F0CE18FD7A0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618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608352"/>
            <a:ext cx="7467600" cy="1143000"/>
          </a:xfrm>
        </p:spPr>
        <p:txBody>
          <a:bodyPr>
            <a:normAutofit/>
          </a:bodyPr>
          <a:lstStyle/>
          <a:p>
            <a:r>
              <a:rPr lang="tr-TR" sz="2700" dirty="0"/>
              <a:t/>
            </a:r>
            <a:br>
              <a:rPr lang="tr-TR" sz="2700" dirty="0"/>
            </a:br>
            <a:r>
              <a:rPr lang="tr-TR" sz="2700" dirty="0" err="1"/>
              <a:t>Scholarshıps</a:t>
            </a:r>
            <a:r>
              <a:rPr lang="tr-TR" sz="2700" dirty="0"/>
              <a:t> </a:t>
            </a:r>
            <a:r>
              <a:rPr lang="tr-TR" sz="2700" dirty="0" err="1"/>
              <a:t>Durıng</a:t>
            </a:r>
            <a:r>
              <a:rPr lang="tr-TR" sz="2700" dirty="0"/>
              <a:t> </a:t>
            </a:r>
            <a:r>
              <a:rPr lang="tr-TR" sz="2700" dirty="0" err="1"/>
              <a:t>the</a:t>
            </a:r>
            <a:r>
              <a:rPr lang="tr-TR" sz="2700" dirty="0"/>
              <a:t> Mevlana Exchange </a:t>
            </a:r>
            <a:r>
              <a:rPr lang="tr-TR" sz="2700" dirty="0" err="1"/>
              <a:t>Programme</a:t>
            </a:r>
            <a:endParaRPr lang="tr-TR" sz="27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772816"/>
            <a:ext cx="7467600" cy="4873752"/>
          </a:xfrm>
        </p:spPr>
        <p:txBody>
          <a:bodyPr/>
          <a:lstStyle/>
          <a:p>
            <a:r>
              <a:rPr lang="en-US" dirty="0" err="1"/>
              <a:t>Mevlana</a:t>
            </a:r>
            <a:r>
              <a:rPr lang="en-US" dirty="0"/>
              <a:t> Exchange </a:t>
            </a:r>
            <a:r>
              <a:rPr lang="en-US" dirty="0" err="1"/>
              <a:t>Programme</a:t>
            </a:r>
            <a:r>
              <a:rPr lang="en-US" dirty="0"/>
              <a:t> students continue to take their other scholarships and grants in their</a:t>
            </a:r>
            <a:r>
              <a:rPr lang="tr-TR" dirty="0"/>
              <a:t> </a:t>
            </a:r>
            <a:r>
              <a:rPr lang="en-US" dirty="0"/>
              <a:t>home countries and they have to do registration in their home institutions. They pay tuition fee to their</a:t>
            </a:r>
            <a:r>
              <a:rPr lang="tr-TR" dirty="0"/>
              <a:t> </a:t>
            </a:r>
            <a:r>
              <a:rPr lang="en-US" dirty="0"/>
              <a:t>home institution if they are supposed to and they do not pay any other tuition fee to the host institution.</a:t>
            </a:r>
            <a:endParaRPr lang="tr-TR" dirty="0"/>
          </a:p>
          <a:p>
            <a:r>
              <a:rPr lang="tr-TR" dirty="0" err="1"/>
              <a:t>Th</a:t>
            </a:r>
            <a:r>
              <a:rPr lang="en-US" dirty="0"/>
              <a:t>e scholarship amount to be paid to the </a:t>
            </a:r>
            <a:r>
              <a:rPr lang="en-US" dirty="0" err="1"/>
              <a:t>Mevlana</a:t>
            </a:r>
            <a:r>
              <a:rPr lang="en-US" dirty="0"/>
              <a:t> Exchange students differs according to the life standards</a:t>
            </a:r>
            <a:r>
              <a:rPr lang="tr-TR" dirty="0"/>
              <a:t> </a:t>
            </a:r>
            <a:r>
              <a:rPr lang="en-US" dirty="0"/>
              <a:t>of the country of the host institution.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12D40BEA-B98A-4665-8DA8-53AC82338AD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8675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90872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/>
              <a:t>Incoming students from other countries to Turkish higher education institutions are granted according</a:t>
            </a:r>
            <a:r>
              <a:rPr lang="tr-TR" dirty="0"/>
              <a:t> </a:t>
            </a:r>
            <a:r>
              <a:rPr lang="en-US" dirty="0"/>
              <a:t>to the ratios determined by Council of Higher Education Executive Board.</a:t>
            </a:r>
            <a:endParaRPr lang="tr-TR" dirty="0"/>
          </a:p>
          <a:p>
            <a:r>
              <a:rPr lang="en-US" dirty="0"/>
              <a:t>In terms of the scholarships that will be paid to the students, 70% of the scholarship amount is paid</a:t>
            </a:r>
            <a:r>
              <a:rPr lang="tr-TR" dirty="0"/>
              <a:t> </a:t>
            </a:r>
            <a:r>
              <a:rPr lang="en-US" dirty="0"/>
              <a:t>monthly. For the student’s remaining grant payment, the ratio of total credits of the succeeded courses</a:t>
            </a:r>
            <a:r>
              <a:rPr lang="tr-TR" dirty="0"/>
              <a:t> </a:t>
            </a:r>
            <a:r>
              <a:rPr lang="en-US" dirty="0"/>
              <a:t>to the courses that the student is obliged to take as obligatory courses will be considered. </a:t>
            </a:r>
            <a:endParaRPr lang="tr-TR" dirty="0"/>
          </a:p>
          <a:p>
            <a:r>
              <a:rPr lang="en-US" dirty="0"/>
              <a:t>In the event</a:t>
            </a:r>
            <a:r>
              <a:rPr lang="tr-TR" dirty="0"/>
              <a:t> </a:t>
            </a:r>
            <a:r>
              <a:rPr lang="en-US" dirty="0"/>
              <a:t>that the resources allocated for the higher education institution to exchange of </a:t>
            </a:r>
            <a:r>
              <a:rPr lang="en-US" dirty="0" err="1"/>
              <a:t>Mevlana</a:t>
            </a:r>
            <a:r>
              <a:rPr lang="en-US" dirty="0"/>
              <a:t> Exchange </a:t>
            </a:r>
            <a:r>
              <a:rPr lang="en-US" dirty="0" err="1"/>
              <a:t>Programme</a:t>
            </a:r>
            <a:r>
              <a:rPr lang="tr-TR" dirty="0"/>
              <a:t> </a:t>
            </a:r>
            <a:r>
              <a:rPr lang="en-US" dirty="0"/>
              <a:t>student is insufficient, students may utilize their own personal means or special scholarships</a:t>
            </a:r>
            <a:r>
              <a:rPr lang="tr-TR" dirty="0"/>
              <a:t> </a:t>
            </a:r>
            <a:r>
              <a:rPr lang="en-US" dirty="0"/>
              <a:t>may be granted provided that it is in accordance with other terms of the </a:t>
            </a:r>
            <a:r>
              <a:rPr lang="en-US" dirty="0" err="1"/>
              <a:t>programme</a:t>
            </a:r>
            <a:r>
              <a:rPr lang="en-US" dirty="0"/>
              <a:t>.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8F53BC2-02A7-4341-83EF-B72524A00E6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24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8EF581A9-362D-4BCF-8321-E0E9598E62A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        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more</a:t>
            </a:r>
            <a:r>
              <a:rPr lang="tr-TR" dirty="0"/>
              <a:t> </a:t>
            </a:r>
            <a:r>
              <a:rPr lang="tr-TR" dirty="0" err="1"/>
              <a:t>ınformatıon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You can access more information and documents from the Academic Exchange </a:t>
            </a:r>
            <a:r>
              <a:rPr lang="en-US" dirty="0" err="1"/>
              <a:t>Programmes</a:t>
            </a:r>
            <a:r>
              <a:rPr lang="en-US" dirty="0"/>
              <a:t> Unit of</a:t>
            </a:r>
            <a:r>
              <a:rPr lang="tr-TR" dirty="0"/>
              <a:t> UNIKA</a:t>
            </a:r>
            <a:r>
              <a:rPr lang="en-US" dirty="0"/>
              <a:t>, the official web page of https://mevlana.yok.gov.tr, or The Council of Higher Education,</a:t>
            </a:r>
            <a:r>
              <a:rPr lang="tr-TR" dirty="0"/>
              <a:t>Mevlana Exchange </a:t>
            </a:r>
            <a:r>
              <a:rPr lang="tr-TR" dirty="0" err="1"/>
              <a:t>Programme</a:t>
            </a:r>
            <a:r>
              <a:rPr lang="tr-TR" dirty="0"/>
              <a:t> </a:t>
            </a:r>
            <a:r>
              <a:rPr lang="tr-TR" dirty="0" err="1"/>
              <a:t>Coordination</a:t>
            </a:r>
            <a:r>
              <a:rPr lang="tr-TR" dirty="0"/>
              <a:t> Office.</a:t>
            </a:r>
          </a:p>
          <a:p>
            <a:pPr marL="0" indent="0">
              <a:buNone/>
            </a:pPr>
            <a:r>
              <a:rPr lang="en-US" dirty="0"/>
              <a:t>The Council of Higher Education</a:t>
            </a:r>
            <a:r>
              <a:rPr lang="tr-TR" dirty="0" err="1"/>
              <a:t>Academic</a:t>
            </a:r>
            <a:r>
              <a:rPr lang="tr-TR" dirty="0"/>
              <a:t> Exchange </a:t>
            </a:r>
            <a:r>
              <a:rPr lang="tr-TR" dirty="0" err="1"/>
              <a:t>Programmes</a:t>
            </a:r>
            <a:r>
              <a:rPr lang="tr-TR" dirty="0"/>
              <a:t> </a:t>
            </a:r>
            <a:r>
              <a:rPr lang="tr-TR" dirty="0" err="1"/>
              <a:t>Unit</a:t>
            </a:r>
            <a:r>
              <a:rPr lang="tr-TR" dirty="0"/>
              <a:t>:</a:t>
            </a:r>
          </a:p>
          <a:p>
            <a:pPr marL="0" indent="0">
              <a:buNone/>
            </a:pPr>
            <a:r>
              <a:rPr lang="tr-TR" dirty="0"/>
              <a:t>E-Mail: mevlana@yok.gov.tr</a:t>
            </a:r>
          </a:p>
          <a:p>
            <a:pPr marL="0" indent="0">
              <a:buNone/>
            </a:pPr>
            <a:r>
              <a:rPr lang="tr-TR" dirty="0"/>
              <a:t>Web: </a:t>
            </a:r>
            <a:r>
              <a:rPr lang="tr-TR" dirty="0">
                <a:hlinkClick r:id="rId3"/>
              </a:rPr>
              <a:t>https://mevlana.yok.gov.tr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UNIKA (</a:t>
            </a:r>
            <a:r>
              <a:rPr lang="tr-TR" dirty="0" err="1"/>
              <a:t>University</a:t>
            </a:r>
            <a:r>
              <a:rPr lang="tr-TR" dirty="0"/>
              <a:t> of </a:t>
            </a:r>
            <a:r>
              <a:rPr lang="tr-TR" dirty="0" err="1"/>
              <a:t>Karabuk</a:t>
            </a:r>
            <a:r>
              <a:rPr lang="tr-TR" dirty="0"/>
              <a:t>)</a:t>
            </a:r>
          </a:p>
          <a:p>
            <a:pPr marL="0" indent="0">
              <a:buNone/>
            </a:pPr>
            <a:r>
              <a:rPr lang="tr-TR" dirty="0"/>
              <a:t>E-Mail: </a:t>
            </a:r>
            <a:r>
              <a:rPr lang="tr-TR" dirty="0">
                <a:hlinkClick r:id="rId4"/>
              </a:rPr>
              <a:t>mevlana@karabuk.edu.tr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Web: </a:t>
            </a:r>
            <a:r>
              <a:rPr lang="tr-TR" dirty="0">
                <a:hlinkClick r:id="rId5"/>
              </a:rPr>
              <a:t>https://uluslararasi.karabuk.edu.tr/mevlana</a:t>
            </a: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849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0">
            <a:extLst>
              <a:ext uri="{FF2B5EF4-FFF2-40B4-BE49-F238E27FC236}">
                <a16:creationId xmlns:a16="http://schemas.microsoft.com/office/drawing/2014/main" id="{BF73E21A-E0BB-47E2-B73B-7B170203FA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2834314" cy="1499616"/>
          </a:xfrm>
        </p:spPr>
        <p:txBody>
          <a:bodyPr>
            <a:normAutofit/>
          </a:bodyPr>
          <a:lstStyle/>
          <a:p>
            <a:r>
              <a:rPr lang="tr-TR" sz="3700" dirty="0">
                <a:solidFill>
                  <a:srgbClr val="FFFFFF"/>
                </a:solidFill>
              </a:rPr>
              <a:t>                     </a:t>
            </a:r>
            <a:r>
              <a:rPr lang="tr-TR" sz="3700">
                <a:solidFill>
                  <a:srgbClr val="FFFFFF"/>
                </a:solidFill>
              </a:rPr>
              <a:t>Who</a:t>
            </a:r>
            <a:r>
              <a:rPr lang="tr-TR" sz="3700" dirty="0">
                <a:solidFill>
                  <a:srgbClr val="FFFFFF"/>
                </a:solidFill>
              </a:rPr>
              <a:t> Is </a:t>
            </a:r>
            <a:r>
              <a:rPr lang="tr-TR" sz="3700">
                <a:solidFill>
                  <a:srgbClr val="FFFFFF"/>
                </a:solidFill>
              </a:rPr>
              <a:t>mevlana</a:t>
            </a:r>
            <a:r>
              <a:rPr lang="tr-TR" sz="3700" dirty="0">
                <a:solidFill>
                  <a:srgbClr val="FFFFFF"/>
                </a:solidFill>
              </a:rPr>
              <a:t>?</a:t>
            </a:r>
          </a:p>
        </p:txBody>
      </p:sp>
      <p:cxnSp>
        <p:nvCxnSpPr>
          <p:cNvPr id="2053" name="Straight Connector 72">
            <a:extLst>
              <a:ext uri="{FF2B5EF4-FFF2-40B4-BE49-F238E27FC236}">
                <a16:creationId xmlns:a16="http://schemas.microsoft.com/office/drawing/2014/main" id="{B7487363-5661-4FE4-AE64-1549B5C9A5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2286000"/>
            <a:ext cx="2843784" cy="3931920"/>
          </a:xfrm>
        </p:spPr>
        <p:txBody>
          <a:bodyPr>
            <a:normAutofit/>
          </a:bodyPr>
          <a:lstStyle/>
          <a:p>
            <a:r>
              <a:rPr lang="en-US" sz="1600">
                <a:solidFill>
                  <a:srgbClr val="FFFFFF"/>
                </a:solidFill>
              </a:rPr>
              <a:t>The original name of Mevlana, from whom the name of the programme is inspired, is Muhammed Celaleddin.</a:t>
            </a:r>
            <a:r>
              <a:rPr lang="tr-TR" sz="1600">
                <a:solidFill>
                  <a:srgbClr val="FFFFFF"/>
                </a:solidFill>
              </a:rPr>
              <a:t> </a:t>
            </a:r>
            <a:r>
              <a:rPr lang="en-US" sz="1600">
                <a:solidFill>
                  <a:srgbClr val="FFFFFF"/>
                </a:solidFill>
              </a:rPr>
              <a:t>Mevlana was born in 1207 in Belh of Horasan distinct that is now in the border of Afghanistan.</a:t>
            </a:r>
            <a:endParaRPr lang="tr-TR" sz="1600">
              <a:solidFill>
                <a:srgbClr val="FFFFFF"/>
              </a:solidFill>
            </a:endParaRPr>
          </a:p>
          <a:p>
            <a:r>
              <a:rPr lang="en-US" sz="1600">
                <a:solidFill>
                  <a:srgbClr val="FFFFFF"/>
                </a:solidFill>
              </a:rPr>
              <a:t>Mevlana lived in the 13th century, but as a sufi who got beyond the ages with his works, did not make</a:t>
            </a:r>
            <a:r>
              <a:rPr lang="tr-TR" sz="1600">
                <a:solidFill>
                  <a:srgbClr val="FFFFFF"/>
                </a:solidFill>
              </a:rPr>
              <a:t> </a:t>
            </a:r>
            <a:r>
              <a:rPr lang="en-US" sz="1600">
                <a:solidFill>
                  <a:srgbClr val="FFFFFF"/>
                </a:solidFill>
              </a:rPr>
              <a:t>any discrimination between people as indicated in his verse “Come, come whoever you are”.</a:t>
            </a:r>
            <a:endParaRPr lang="tr-TR" sz="1600">
              <a:solidFill>
                <a:srgbClr val="FFFFFF"/>
              </a:solidFill>
            </a:endParaRPr>
          </a:p>
        </p:txBody>
      </p:sp>
      <p:pic>
        <p:nvPicPr>
          <p:cNvPr id="2050" name="Picture 2" descr="Ä°lgili resim">
            <a:extLst>
              <a:ext uri="{FF2B5EF4-FFF2-40B4-BE49-F238E27FC236}">
                <a16:creationId xmlns:a16="http://schemas.microsoft.com/office/drawing/2014/main" id="{BB52ACE5-A319-440E-AB36-F577993FA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1383030"/>
            <a:ext cx="4091940" cy="409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C252DE9B-7E92-4369-855D-72BFF1E940C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4101410" y="0"/>
            <a:ext cx="50425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1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0">
            <a:extLst>
              <a:ext uri="{FF2B5EF4-FFF2-40B4-BE49-F238E27FC236}">
                <a16:creationId xmlns:a16="http://schemas.microsoft.com/office/drawing/2014/main" id="{BF73E21A-E0BB-47E2-B73B-7B170203FA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2834314" cy="1499616"/>
          </a:xfrm>
        </p:spPr>
        <p:txBody>
          <a:bodyPr>
            <a:normAutofit/>
          </a:bodyPr>
          <a:lstStyle/>
          <a:p>
            <a:r>
              <a:rPr lang="tr-TR" sz="3700" dirty="0">
                <a:solidFill>
                  <a:srgbClr val="FFFFFF"/>
                </a:solidFill>
              </a:rPr>
              <a:t>                    </a:t>
            </a:r>
            <a:r>
              <a:rPr lang="tr-TR" sz="3700">
                <a:solidFill>
                  <a:srgbClr val="FFFFFF"/>
                </a:solidFill>
              </a:rPr>
              <a:t>Who</a:t>
            </a:r>
            <a:r>
              <a:rPr lang="tr-TR" sz="3700" dirty="0">
                <a:solidFill>
                  <a:srgbClr val="FFFFFF"/>
                </a:solidFill>
              </a:rPr>
              <a:t> Is </a:t>
            </a:r>
            <a:r>
              <a:rPr lang="tr-TR" sz="3700">
                <a:solidFill>
                  <a:srgbClr val="FFFFFF"/>
                </a:solidFill>
              </a:rPr>
              <a:t>mevlana</a:t>
            </a:r>
            <a:r>
              <a:rPr lang="tr-TR" sz="3700" dirty="0">
                <a:solidFill>
                  <a:srgbClr val="FFFFFF"/>
                </a:solidFill>
              </a:rPr>
              <a:t>?</a:t>
            </a:r>
          </a:p>
        </p:txBody>
      </p:sp>
      <p:cxnSp>
        <p:nvCxnSpPr>
          <p:cNvPr id="3077" name="Straight Connector 72">
            <a:extLst>
              <a:ext uri="{FF2B5EF4-FFF2-40B4-BE49-F238E27FC236}">
                <a16:creationId xmlns:a16="http://schemas.microsoft.com/office/drawing/2014/main" id="{B7487363-5661-4FE4-AE64-1549B5C9A5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2286000"/>
            <a:ext cx="2843784" cy="39319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He is accepted worldwide as an intellectual with his point</a:t>
            </a:r>
            <a:r>
              <a:rPr lang="tr-TR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of view to the people and life. UNESCO, due to the 800th anniversary of </a:t>
            </a:r>
            <a:r>
              <a:rPr lang="en-US" dirty="0" err="1">
                <a:solidFill>
                  <a:srgbClr val="FFFFFF"/>
                </a:solidFill>
              </a:rPr>
              <a:t>Mevlana’s</a:t>
            </a:r>
            <a:r>
              <a:rPr lang="en-US" dirty="0">
                <a:solidFill>
                  <a:srgbClr val="FFFFFF"/>
                </a:solidFill>
              </a:rPr>
              <a:t> birth, declared the</a:t>
            </a:r>
            <a:r>
              <a:rPr lang="tr-TR" dirty="0">
                <a:solidFill>
                  <a:srgbClr val="FFFFFF"/>
                </a:solidFill>
              </a:rPr>
              <a:t> </a:t>
            </a:r>
            <a:r>
              <a:rPr lang="en-US" dirty="0">
                <a:solidFill>
                  <a:srgbClr val="FFFFFF"/>
                </a:solidFill>
              </a:rPr>
              <a:t>year 2007 as </a:t>
            </a:r>
            <a:r>
              <a:rPr lang="en-US" dirty="0" err="1">
                <a:solidFill>
                  <a:srgbClr val="FFFFFF"/>
                </a:solidFill>
              </a:rPr>
              <a:t>Mevlana</a:t>
            </a:r>
            <a:r>
              <a:rPr lang="en-US" dirty="0">
                <a:solidFill>
                  <a:srgbClr val="FFFFFF"/>
                </a:solidFill>
              </a:rPr>
              <a:t> and Tolerance year.</a:t>
            </a:r>
            <a:endParaRPr lang="tr-TR" dirty="0">
              <a:solidFill>
                <a:srgbClr val="FFFFFF"/>
              </a:solidFill>
            </a:endParaRPr>
          </a:p>
          <a:p>
            <a:r>
              <a:rPr lang="tr-TR" dirty="0">
                <a:solidFill>
                  <a:srgbClr val="FFFFFF"/>
                </a:solidFill>
              </a:rPr>
              <a:t>H</a:t>
            </a:r>
            <a:r>
              <a:rPr lang="en-US" dirty="0">
                <a:solidFill>
                  <a:srgbClr val="FFFFFF"/>
                </a:solidFill>
              </a:rPr>
              <a:t>e is known as Rumi by the western people</a:t>
            </a:r>
            <a:r>
              <a:rPr lang="tr-TR" dirty="0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3074" name="Picture 2" descr="Ä°lgili resim">
            <a:extLst>
              <a:ext uri="{FF2B5EF4-FFF2-40B4-BE49-F238E27FC236}">
                <a16:creationId xmlns:a16="http://schemas.microsoft.com/office/drawing/2014/main" id="{4FD2452E-E690-4E73-9666-9F03F933B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1383030"/>
            <a:ext cx="4091940" cy="409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23301D58-F0AA-4A04-B328-4874C6BDB50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</a:blip>
          <a:stretch>
            <a:fillRect/>
          </a:stretch>
        </p:blipFill>
        <p:spPr>
          <a:xfrm>
            <a:off x="4101410" y="0"/>
            <a:ext cx="50425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570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393192" y="4767072"/>
            <a:ext cx="4945641" cy="1625210"/>
          </a:xfrm>
        </p:spPr>
        <p:txBody>
          <a:bodyPr>
            <a:normAutofit/>
          </a:bodyPr>
          <a:lstStyle/>
          <a:p>
            <a:pPr algn="ctr"/>
            <a:r>
              <a:rPr lang="tr-TR" dirty="0" err="1">
                <a:solidFill>
                  <a:srgbClr val="FFFFFF"/>
                </a:solidFill>
              </a:rPr>
              <a:t>What</a:t>
            </a:r>
            <a:r>
              <a:rPr lang="tr-TR" dirty="0">
                <a:solidFill>
                  <a:srgbClr val="FFFFFF"/>
                </a:solidFill>
              </a:rPr>
              <a:t> Is Mevlana </a:t>
            </a:r>
            <a:r>
              <a:rPr lang="tr-TR" dirty="0" err="1">
                <a:solidFill>
                  <a:srgbClr val="FFFFFF"/>
                </a:solidFill>
              </a:rPr>
              <a:t>exchange</a:t>
            </a:r>
            <a:r>
              <a:rPr lang="tr-TR" dirty="0">
                <a:solidFill>
                  <a:srgbClr val="FFFFFF"/>
                </a:solidFill>
              </a:rPr>
              <a:t> </a:t>
            </a:r>
            <a:r>
              <a:rPr lang="tr-TR" dirty="0" err="1">
                <a:solidFill>
                  <a:srgbClr val="FFFFFF"/>
                </a:solidFill>
              </a:rPr>
              <a:t>programme</a:t>
            </a:r>
            <a:r>
              <a:rPr lang="tr-TR" dirty="0">
                <a:solidFill>
                  <a:srgbClr val="FFFFFF"/>
                </a:solidFill>
              </a:rPr>
              <a:t>?</a:t>
            </a:r>
          </a:p>
        </p:txBody>
      </p:sp>
      <p:pic>
        <p:nvPicPr>
          <p:cNvPr id="4098" name="Picture 2" descr="mevlana exchange png ile ilgili gÃ¶rsel sonucu">
            <a:extLst>
              <a:ext uri="{FF2B5EF4-FFF2-40B4-BE49-F238E27FC236}">
                <a16:creationId xmlns:a16="http://schemas.microsoft.com/office/drawing/2014/main" id="{63BB8F90-02C5-4191-BC7E-57525A353B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" b="3"/>
          <a:stretch/>
        </p:blipFill>
        <p:spPr bwMode="auto">
          <a:xfrm>
            <a:off x="245660" y="321733"/>
            <a:ext cx="5293729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21989" y="917725"/>
            <a:ext cx="2568554" cy="4852362"/>
          </a:xfrm>
        </p:spPr>
        <p:txBody>
          <a:bodyPr anchor="ctr">
            <a:normAutofit/>
          </a:bodyPr>
          <a:lstStyle/>
          <a:p>
            <a:r>
              <a:rPr lang="en-US" sz="1900">
                <a:solidFill>
                  <a:srgbClr val="FFFFFF"/>
                </a:solidFill>
              </a:rPr>
              <a:t>Mevlana Exchange Programme is a programme which aims the exchange of students and academic</a:t>
            </a:r>
            <a:r>
              <a:rPr lang="tr-TR" sz="1900">
                <a:solidFill>
                  <a:srgbClr val="FFFFFF"/>
                </a:solidFill>
              </a:rPr>
              <a:t> </a:t>
            </a:r>
            <a:r>
              <a:rPr lang="en-US" sz="1900">
                <a:solidFill>
                  <a:srgbClr val="FFFFFF"/>
                </a:solidFill>
              </a:rPr>
              <a:t>staff between the Turkish higher education institutions and higher education institutions of other</a:t>
            </a:r>
            <a:r>
              <a:rPr lang="tr-TR" sz="1900">
                <a:solidFill>
                  <a:srgbClr val="FFFFFF"/>
                </a:solidFill>
              </a:rPr>
              <a:t> countries.</a:t>
            </a:r>
          </a:p>
          <a:p>
            <a:r>
              <a:rPr lang="en-US" sz="1900">
                <a:solidFill>
                  <a:srgbClr val="FFFFFF"/>
                </a:solidFill>
              </a:rPr>
              <a:t>The programme includes all higher education institutions throughout the world without discriminating</a:t>
            </a:r>
            <a:r>
              <a:rPr lang="tr-TR" sz="1900">
                <a:solidFill>
                  <a:srgbClr val="FFFFFF"/>
                </a:solidFill>
              </a:rPr>
              <a:t> </a:t>
            </a:r>
            <a:r>
              <a:rPr lang="en-US" sz="1900">
                <a:solidFill>
                  <a:srgbClr val="FFFFFF"/>
                </a:solidFill>
              </a:rPr>
              <a:t>between the geographical borders. </a:t>
            </a:r>
            <a:endParaRPr lang="tr-TR" sz="19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47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:a16="http://schemas.microsoft.com/office/drawing/2014/main" id="{ADE6FB52-6F20-470F-90EE-66C6C5B06A6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052736"/>
            <a:ext cx="7467600" cy="4873752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en-US" dirty="0"/>
              <a:t>Students may study abroad for one (minimum) or two (maximum) terms and academic staff may lecture</a:t>
            </a:r>
            <a:r>
              <a:rPr lang="tr-TR" dirty="0"/>
              <a:t> </a:t>
            </a:r>
            <a:r>
              <a:rPr lang="en-US" dirty="0"/>
              <a:t>abroad from one week (minimum) to three months (maximum). Accordingly, students and academic</a:t>
            </a:r>
            <a:r>
              <a:rPr lang="tr-TR" dirty="0"/>
              <a:t> </a:t>
            </a:r>
            <a:r>
              <a:rPr lang="en-US" dirty="0"/>
              <a:t>staff from any country may benefit from this </a:t>
            </a:r>
            <a:r>
              <a:rPr lang="en-US" dirty="0" err="1"/>
              <a:t>programme</a:t>
            </a:r>
            <a:r>
              <a:rPr lang="en-US" dirty="0"/>
              <a:t> being hosted by Turkish higher education</a:t>
            </a:r>
            <a:r>
              <a:rPr lang="tr-TR" dirty="0"/>
              <a:t> </a:t>
            </a:r>
            <a:r>
              <a:rPr lang="en-US" dirty="0"/>
              <a:t>institutions in order to study or lecture.</a:t>
            </a:r>
            <a:endParaRPr lang="tr-TR" dirty="0"/>
          </a:p>
          <a:p>
            <a:r>
              <a:rPr lang="en-US" dirty="0"/>
              <a:t>The higher education institutions of EU countries benefiting from</a:t>
            </a:r>
            <a:r>
              <a:rPr lang="tr-TR" dirty="0"/>
              <a:t> </a:t>
            </a:r>
            <a:r>
              <a:rPr lang="en-US" dirty="0"/>
              <a:t>Erasmus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tr-TR" dirty="0" err="1"/>
              <a:t>are</a:t>
            </a:r>
            <a:r>
              <a:rPr lang="tr-TR" dirty="0"/>
              <a:t> not </a:t>
            </a:r>
            <a:r>
              <a:rPr lang="en-US" dirty="0"/>
              <a:t>included in </a:t>
            </a:r>
            <a:r>
              <a:rPr lang="en-US" dirty="0" err="1"/>
              <a:t>Mevlana</a:t>
            </a:r>
            <a:r>
              <a:rPr lang="en-US" dirty="0"/>
              <a:t> Exchange </a:t>
            </a:r>
            <a:r>
              <a:rPr lang="en-US" dirty="0" err="1"/>
              <a:t>Programm</a:t>
            </a:r>
            <a:r>
              <a:rPr lang="tr-TR" dirty="0"/>
              <a:t>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0489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8097" y="692696"/>
            <a:ext cx="7290054" cy="1499616"/>
          </a:xfrm>
        </p:spPr>
        <p:txBody>
          <a:bodyPr/>
          <a:lstStyle/>
          <a:p>
            <a:pPr algn="ctr"/>
            <a:r>
              <a:rPr lang="en-US" dirty="0"/>
              <a:t>The Objectives of </a:t>
            </a:r>
            <a:r>
              <a:rPr lang="en-US" dirty="0" err="1"/>
              <a:t>Mevlana</a:t>
            </a:r>
            <a:r>
              <a:rPr lang="en-US" dirty="0"/>
              <a:t> Exchange </a:t>
            </a:r>
            <a:r>
              <a:rPr lang="tr-TR" dirty="0"/>
              <a:t>   </a:t>
            </a:r>
            <a:br>
              <a:rPr lang="tr-TR" dirty="0"/>
            </a:br>
            <a:r>
              <a:rPr lang="en-US" dirty="0" err="1"/>
              <a:t>Programme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primary objective of </a:t>
            </a:r>
            <a:r>
              <a:rPr lang="en-US" dirty="0" err="1"/>
              <a:t>Mevlana</a:t>
            </a:r>
            <a:r>
              <a:rPr lang="en-US" dirty="0"/>
              <a:t> Exchange </a:t>
            </a:r>
            <a:r>
              <a:rPr lang="en-US" dirty="0" err="1"/>
              <a:t>Programme</a:t>
            </a:r>
            <a:r>
              <a:rPr lang="en-US" dirty="0"/>
              <a:t> is to exchange students and academic staff</a:t>
            </a:r>
            <a:r>
              <a:rPr lang="tr-TR" dirty="0"/>
              <a:t> </a:t>
            </a:r>
            <a:r>
              <a:rPr lang="en-US" dirty="0"/>
              <a:t>between the Turkish higher education institutions and higher education institutions of other countries.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A050D47-B346-40A6-9BB0-819D55AF395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219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Making Turkey a </a:t>
            </a:r>
            <a:r>
              <a:rPr lang="en-US" dirty="0" err="1"/>
              <a:t>centre</a:t>
            </a:r>
            <a:r>
              <a:rPr lang="en-US" dirty="0"/>
              <a:t> of attraction in higher education area,</a:t>
            </a:r>
          </a:p>
          <a:p>
            <a:r>
              <a:rPr lang="en-US" dirty="0"/>
              <a:t>Increasing the academic capacity of Turkish higher education institutions,</a:t>
            </a:r>
          </a:p>
          <a:p>
            <a:r>
              <a:rPr lang="en-US" dirty="0"/>
              <a:t>Contributing to the globalization process of higher education,</a:t>
            </a:r>
          </a:p>
          <a:p>
            <a:r>
              <a:rPr lang="en-US" dirty="0"/>
              <a:t>Sharing the historical and cultural heritage of Turkey in a global scale, Enriching the culture</a:t>
            </a:r>
            <a:r>
              <a:rPr lang="tr-TR" dirty="0"/>
              <a:t> </a:t>
            </a:r>
            <a:r>
              <a:rPr lang="en-US" dirty="0"/>
              <a:t>of respect and tolerance to differences by increasing intercultural interaction</a:t>
            </a:r>
            <a:r>
              <a:rPr lang="tr-TR" dirty="0"/>
              <a:t>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785847" y="1052736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Mevlana</a:t>
            </a:r>
            <a:r>
              <a:rPr lang="en-US" sz="2800" dirty="0"/>
              <a:t> Exchange </a:t>
            </a:r>
            <a:r>
              <a:rPr lang="en-US" sz="2800" dirty="0" err="1"/>
              <a:t>Programme</a:t>
            </a:r>
            <a:r>
              <a:rPr lang="en-US" sz="2800" dirty="0"/>
              <a:t> aims;</a:t>
            </a:r>
            <a:endParaRPr lang="tr-TR" sz="2800" dirty="0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20B65F50-00CA-45BC-A51D-61D6F2E51D9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756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5659" y="4572000"/>
            <a:ext cx="5293730" cy="1964266"/>
          </a:xfrm>
          <a:prstGeom prst="rect">
            <a:avLst/>
          </a:prstGeom>
          <a:solidFill>
            <a:srgbClr val="383B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Unvan 1">
            <a:extLst>
              <a:ext uri="{FF2B5EF4-FFF2-40B4-BE49-F238E27FC236}">
                <a16:creationId xmlns:a16="http://schemas.microsoft.com/office/drawing/2014/main" id="{D8E10B0F-4A77-4469-B920-D140D0C07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192" y="4767072"/>
            <a:ext cx="4945641" cy="162521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Who can benefit from </a:t>
            </a:r>
            <a:r>
              <a:rPr lang="en-US" dirty="0" err="1">
                <a:solidFill>
                  <a:schemeClr val="bg1"/>
                </a:solidFill>
              </a:rPr>
              <a:t>Mevlana</a:t>
            </a:r>
            <a:r>
              <a:rPr lang="en-US" dirty="0">
                <a:solidFill>
                  <a:schemeClr val="bg1"/>
                </a:solidFill>
              </a:rPr>
              <a:t> Exchange </a:t>
            </a:r>
            <a:r>
              <a:rPr lang="en-US" dirty="0" err="1">
                <a:solidFill>
                  <a:schemeClr val="bg1"/>
                </a:solidFill>
              </a:rPr>
              <a:t>Programme</a:t>
            </a:r>
            <a:r>
              <a:rPr lang="en-US" dirty="0">
                <a:solidFill>
                  <a:schemeClr val="bg1"/>
                </a:solidFill>
              </a:rPr>
              <a:t>?</a:t>
            </a:r>
            <a:endParaRPr lang="tr-TR" dirty="0">
              <a:solidFill>
                <a:schemeClr val="bg1"/>
              </a:solidFill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F20C4AF4-F6C3-492A-9BF4-8B53F8F8F7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875" r="2" b="5131"/>
          <a:stretch/>
        </p:blipFill>
        <p:spPr>
          <a:xfrm>
            <a:off x="245660" y="321733"/>
            <a:ext cx="5293729" cy="410739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50991" y="321732"/>
            <a:ext cx="3251710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5DA9DF-B36B-40CC-9E24-67331EF97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6922" y="404664"/>
            <a:ext cx="3211418" cy="64533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The students registered in formal education </a:t>
            </a:r>
            <a:r>
              <a:rPr lang="en-US" dirty="0" err="1">
                <a:solidFill>
                  <a:srgbClr val="FFFFFF"/>
                </a:solidFill>
              </a:rPr>
              <a:t>programmes</a:t>
            </a:r>
            <a:r>
              <a:rPr lang="en-US" dirty="0">
                <a:solidFill>
                  <a:srgbClr val="FFFFFF"/>
                </a:solidFill>
              </a:rPr>
              <a:t> in Associate Degree, B.A, M.A and PhD level at higher education institutions in Turkey (on condition that the higher education institutions signed a bilateral </a:t>
            </a:r>
            <a:r>
              <a:rPr lang="en-US" dirty="0" err="1">
                <a:solidFill>
                  <a:srgbClr val="FFFFFF"/>
                </a:solidFill>
              </a:rPr>
              <a:t>Mevlana</a:t>
            </a:r>
            <a:r>
              <a:rPr lang="en-US" dirty="0">
                <a:solidFill>
                  <a:srgbClr val="FFFFFF"/>
                </a:solidFill>
              </a:rPr>
              <a:t> Exchange Protocol) may benefit from </a:t>
            </a:r>
            <a:r>
              <a:rPr lang="en-US" dirty="0" err="1">
                <a:solidFill>
                  <a:srgbClr val="FFFFFF"/>
                </a:solidFill>
              </a:rPr>
              <a:t>Mevlana</a:t>
            </a:r>
            <a:r>
              <a:rPr lang="en-US" dirty="0">
                <a:solidFill>
                  <a:srgbClr val="FFFFFF"/>
                </a:solidFill>
              </a:rPr>
              <a:t> Exchange </a:t>
            </a:r>
            <a:r>
              <a:rPr lang="en-US" dirty="0" err="1">
                <a:solidFill>
                  <a:srgbClr val="FFFFFF"/>
                </a:solidFill>
              </a:rPr>
              <a:t>Programme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r>
              <a:rPr lang="en-US" dirty="0">
                <a:solidFill>
                  <a:srgbClr val="FFFFFF"/>
                </a:solidFill>
              </a:rPr>
              <a:t>Additionally, all academic staff who work in a national or foreign higher education institution, on condition that the higher education institutions signed a bilateral </a:t>
            </a:r>
            <a:r>
              <a:rPr lang="en-US" dirty="0" err="1">
                <a:solidFill>
                  <a:srgbClr val="FFFFFF"/>
                </a:solidFill>
              </a:rPr>
              <a:t>Mevlana</a:t>
            </a:r>
            <a:r>
              <a:rPr lang="en-US" dirty="0">
                <a:solidFill>
                  <a:srgbClr val="FFFFFF"/>
                </a:solidFill>
              </a:rPr>
              <a:t> Exchange Protocol, may benefit from </a:t>
            </a:r>
            <a:r>
              <a:rPr lang="en-US" dirty="0" err="1">
                <a:solidFill>
                  <a:srgbClr val="FFFFFF"/>
                </a:solidFill>
              </a:rPr>
              <a:t>Mevlana</a:t>
            </a:r>
            <a:r>
              <a:rPr lang="en-US" dirty="0">
                <a:solidFill>
                  <a:srgbClr val="FFFFFF"/>
                </a:solidFill>
              </a:rPr>
              <a:t> Exchange </a:t>
            </a:r>
            <a:r>
              <a:rPr lang="en-US" dirty="0" err="1">
                <a:solidFill>
                  <a:srgbClr val="FFFFFF"/>
                </a:solidFill>
              </a:rPr>
              <a:t>Programme</a:t>
            </a:r>
            <a:r>
              <a:rPr lang="en-US" dirty="0">
                <a:solidFill>
                  <a:srgbClr val="FFFFFF"/>
                </a:solidFill>
              </a:rPr>
              <a:t>.</a:t>
            </a:r>
          </a:p>
          <a:p>
            <a:endParaRPr lang="tr-T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36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19256" cy="1143000"/>
          </a:xfrm>
        </p:spPr>
        <p:txBody>
          <a:bodyPr/>
          <a:lstStyle/>
          <a:p>
            <a:r>
              <a:rPr lang="en-US" dirty="0"/>
              <a:t>Application </a:t>
            </a:r>
            <a:r>
              <a:rPr lang="tr-TR" dirty="0"/>
              <a:t>r</a:t>
            </a:r>
            <a:r>
              <a:rPr lang="en-US" dirty="0" err="1"/>
              <a:t>equirements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students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requirements for being a </a:t>
            </a:r>
            <a:r>
              <a:rPr lang="en-US" dirty="0" err="1"/>
              <a:t>Mevlana</a:t>
            </a:r>
            <a:r>
              <a:rPr lang="en-US" dirty="0"/>
              <a:t> Exchange </a:t>
            </a:r>
            <a:r>
              <a:rPr lang="en-US" dirty="0" err="1"/>
              <a:t>Programme</a:t>
            </a:r>
            <a:r>
              <a:rPr lang="en-US" dirty="0"/>
              <a:t> Student are;</a:t>
            </a:r>
            <a:endParaRPr lang="tr-TR" dirty="0"/>
          </a:p>
          <a:p>
            <a:r>
              <a:rPr lang="en-US" dirty="0"/>
              <a:t>to be studying at associate degree, bachelor degree, master degree or </a:t>
            </a:r>
            <a:r>
              <a:rPr lang="tr-TR" dirty="0"/>
              <a:t>P</a:t>
            </a:r>
            <a:r>
              <a:rPr lang="en-US" dirty="0"/>
              <a:t>h</a:t>
            </a:r>
            <a:r>
              <a:rPr lang="tr-TR" dirty="0"/>
              <a:t>D</a:t>
            </a:r>
            <a:r>
              <a:rPr lang="en-US" dirty="0"/>
              <a:t> degree of higher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programmes</a:t>
            </a:r>
            <a:r>
              <a:rPr lang="tr-TR" dirty="0"/>
              <a:t>,</a:t>
            </a:r>
          </a:p>
          <a:p>
            <a:r>
              <a:rPr lang="en-US" dirty="0"/>
              <a:t>Grade point average (GPA) of associate degree and undergraduate students must be at least</a:t>
            </a:r>
            <a:r>
              <a:rPr lang="tr-TR" dirty="0"/>
              <a:t> </a:t>
            </a:r>
            <a:r>
              <a:rPr lang="en-US" dirty="0"/>
              <a:t>2,5 on a four point scale,</a:t>
            </a:r>
          </a:p>
          <a:p>
            <a:r>
              <a:rPr lang="en-US" dirty="0"/>
              <a:t>Grade point average (GPA) of graduate students (MA, PhD) must be at least 3.00 on a four</a:t>
            </a:r>
            <a:r>
              <a:rPr lang="tr-TR" dirty="0"/>
              <a:t> </a:t>
            </a:r>
            <a:r>
              <a:rPr lang="tr-TR" dirty="0" err="1"/>
              <a:t>point</a:t>
            </a:r>
            <a:r>
              <a:rPr lang="tr-TR" dirty="0"/>
              <a:t> </a:t>
            </a:r>
            <a:r>
              <a:rPr lang="tr-TR" dirty="0" err="1"/>
              <a:t>scale</a:t>
            </a:r>
            <a:r>
              <a:rPr lang="tr-TR" dirty="0"/>
              <a:t>,</a:t>
            </a:r>
          </a:p>
          <a:p>
            <a:r>
              <a:rPr lang="it-IT" dirty="0"/>
              <a:t>50% language score + 50% GPA</a:t>
            </a:r>
          </a:p>
          <a:p>
            <a:r>
              <a:rPr lang="en-US" dirty="0"/>
              <a:t>The students studying in their first year at associate or bachelor degree and the students of</a:t>
            </a:r>
            <a:r>
              <a:rPr lang="tr-TR" dirty="0"/>
              <a:t> </a:t>
            </a:r>
            <a:r>
              <a:rPr lang="en-US" dirty="0"/>
              <a:t>preparation classes and scientific preparation </a:t>
            </a:r>
            <a:r>
              <a:rPr lang="en-US" dirty="0" err="1"/>
              <a:t>programmes</a:t>
            </a:r>
            <a:r>
              <a:rPr lang="en-US" dirty="0"/>
              <a:t> of graduate degrees can not participate in this </a:t>
            </a:r>
            <a:r>
              <a:rPr lang="en-US" dirty="0" err="1"/>
              <a:t>programme</a:t>
            </a:r>
            <a:r>
              <a:rPr lang="en-US" dirty="0"/>
              <a:t> at their first semester.</a:t>
            </a:r>
            <a:endParaRPr lang="tr-TR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D6895FF-1F33-4B13-A075-E1D351475EE3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035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1228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Tw Cen MT</vt:lpstr>
      <vt:lpstr>Tw Cen MT Condensed</vt:lpstr>
      <vt:lpstr>Wingdings 3</vt:lpstr>
      <vt:lpstr>Entegral</vt:lpstr>
      <vt:lpstr>MEVLANA EXCHANGE PROGRAMME</vt:lpstr>
      <vt:lpstr>                     Who Is mevlana?</vt:lpstr>
      <vt:lpstr>                    Who Is mevlana?</vt:lpstr>
      <vt:lpstr>What Is Mevlana exchange programme?</vt:lpstr>
      <vt:lpstr>PowerPoint Presentation</vt:lpstr>
      <vt:lpstr>The Objectives of Mevlana Exchange     Programme</vt:lpstr>
      <vt:lpstr>PowerPoint Presentation</vt:lpstr>
      <vt:lpstr>Who can benefit from Mevlana Exchange Programme?</vt:lpstr>
      <vt:lpstr>Application requirements for students</vt:lpstr>
      <vt:lpstr>Application requirements for  academIc staff</vt:lpstr>
      <vt:lpstr>                        How to apply?</vt:lpstr>
      <vt:lpstr>How many times and how long can we participate in Mevlana Exchange Programme?</vt:lpstr>
      <vt:lpstr>Do students have to pay any tuition fee when they participate in Mevlana Exchange Programme?</vt:lpstr>
      <vt:lpstr>Do the students who participate in the programme repeat the courses/semesters taken at the host institution?</vt:lpstr>
      <vt:lpstr> Scholarshıps Durıng the Mevlana Exchange Programme</vt:lpstr>
      <vt:lpstr>PowerPoint Presentation</vt:lpstr>
      <vt:lpstr>            For more ınformatıon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MEVLANA EXCHANGE PROGRAMME</dc:title>
  <dc:creator>Muhammed Esad KULOĞLU</dc:creator>
  <cp:lastModifiedBy>Omar</cp:lastModifiedBy>
  <cp:revision>6</cp:revision>
  <dcterms:created xsi:type="dcterms:W3CDTF">2019-04-26T07:44:07Z</dcterms:created>
  <dcterms:modified xsi:type="dcterms:W3CDTF">2020-02-25T08:53:49Z</dcterms:modified>
</cp:coreProperties>
</file>